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8" r:id="rId4"/>
    <p:sldId id="269" r:id="rId5"/>
    <p:sldId id="259" r:id="rId6"/>
    <p:sldId id="261" r:id="rId7"/>
    <p:sldId id="262" r:id="rId8"/>
    <p:sldId id="260" r:id="rId9"/>
    <p:sldId id="263" r:id="rId10"/>
    <p:sldId id="264" r:id="rId11"/>
    <p:sldId id="266" r:id="rId12"/>
    <p:sldId id="267" r:id="rId13"/>
    <p:sldId id="265" r:id="rId14"/>
    <p:sldId id="268" r:id="rId15"/>
    <p:sldId id="270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54" autoAdjust="0"/>
    <p:restoredTop sz="80534" autoAdjust="0"/>
  </p:normalViewPr>
  <p:slideViewPr>
    <p:cSldViewPr>
      <p:cViewPr varScale="1">
        <p:scale>
          <a:sx n="85" d="100"/>
          <a:sy n="85" d="100"/>
        </p:scale>
        <p:origin x="18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28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18E2EF-1B42-4A47-9C58-A75C6B5F4E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7D1F3-4FE3-47CE-8FEC-9B20A7A05A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874A3-204F-4869-89A9-77B08ED69B8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2E351-23C0-4827-B3A6-18CAF948C5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B4EA3-5AAA-4486-A755-A57508D0D1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A8B93-3D67-43FE-8DCC-526CEBFA6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47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647FE-BCE3-4757-852A-F474AA2EC616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8602D-2628-4488-BD8C-16CBDFEE8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57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4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473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ja-JP" altLang="en-US" dirty="0">
                <a:effectLst/>
              </a:rPr>
            </a:br>
            <a:br>
              <a:rPr lang="ja-JP" altLang="en-US" dirty="0">
                <a:effectLst/>
              </a:rPr>
            </a:br>
            <a:br>
              <a:rPr lang="ja-JP" altLang="en-US" dirty="0">
                <a:effectLst/>
              </a:rPr>
            </a:b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984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664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985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ja-JP" dirty="0"/>
              <a:t>詳細はお問い合わせください！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688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01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016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387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03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864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799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135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8602D-2628-4488-BD8C-16CBDFEE8AC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161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対角する 2 つの角を丸めた四角形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A207C3C6-F263-4D8E-9325-48A6221E3F9B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2" name="フッター プレースホルダー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3B3784C4-8E35-438A-8736-D3F93ABEA87E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3" name="図プレースホルダー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ja-JP" alt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アイコンをクリックして図を追加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3239AC1B-4353-4CB4-83D6-C9AEC7753C65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583F-FF73-4DD3-B9D7-96275C89D189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40C4-5A49-4306-B8A7-72CCB5CC98B3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05356-12A6-424A-B7F3-07B7216BCA1E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962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B003C-AB91-469B-9737-7952A4E457F9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023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9E1F-8A14-48C4-A166-B9A8D8624922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32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352-3970-4C69-946A-78904D4C8A2C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62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5722-DDAD-494E-9128-FE6638C76B3C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453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A9765-258A-495B-8741-1A242AB81BE1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26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33732"/>
            <a:ext cx="8363272" cy="4587557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ja-JP" altLang="en-US" dirty="0"/>
              <a:t>マスター テキストの書式設定</a:t>
            </a:r>
          </a:p>
          <a:p>
            <a:pPr lvl="1" eaLnBrk="1" latinLnBrk="0" hangingPunct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 eaLnBrk="1" latinLnBrk="0" hangingPunct="1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 eaLnBrk="1" latinLnBrk="0" hangingPunct="1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 eaLnBrk="1" latinLnBrk="0" hangingPunct="1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411760" y="253536"/>
            <a:ext cx="6275040" cy="1029431"/>
          </a:xfrm>
          <a:ln>
            <a:solidFill>
              <a:schemeClr val="accent1">
                <a:alpha val="4000"/>
              </a:schemeClr>
            </a:solidFill>
          </a:ln>
        </p:spPr>
        <p:txBody>
          <a:bodyPr/>
          <a:lstStyle>
            <a:lvl1pPr>
              <a:defRPr>
                <a:latin typeface="Mistral" panose="03090702030407020403" pitchFamily="66" charset="0"/>
              </a:defRPr>
            </a:lvl1pPr>
            <a:extLst/>
          </a:lstStyle>
          <a:p>
            <a:r>
              <a:rPr kumimoji="0" lang="en-US" altLang="ja-JP" dirty="0"/>
              <a:t>ELTON on Cloud</a:t>
            </a:r>
            <a:endParaRPr kumimoji="0"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27" name="Picture 3" descr="C:\Users\amit\Desktop\Tmp Stuff\Logo247211.gif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093296"/>
            <a:ext cx="1604962" cy="604837"/>
          </a:xfrm>
          <a:prstGeom prst="rect">
            <a:avLst/>
          </a:prstGeom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95536" y="6165304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>
                    <a:lumMod val="25000"/>
                  </a:schemeClr>
                </a:solidFill>
                <a:latin typeface="Century Gothic" panose="020B0502020202020204" pitchFamily="34" charset="0"/>
              </a:rPr>
              <a:t>An</a:t>
            </a:r>
            <a:r>
              <a:rPr kumimoji="1" lang="en-US" altLang="ja-JP" sz="1400" baseline="0" dirty="0">
                <a:solidFill>
                  <a:schemeClr val="bg1">
                    <a:lumMod val="25000"/>
                  </a:schemeClr>
                </a:solidFill>
                <a:latin typeface="Century Gothic" panose="020B0502020202020204" pitchFamily="34" charset="0"/>
              </a:rPr>
              <a:t> Extract Load Transform and Normalize Framework</a:t>
            </a:r>
            <a:endParaRPr kumimoji="1" lang="ja-JP" altLang="en-US" sz="1400" dirty="0">
              <a:solidFill>
                <a:schemeClr val="bg1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9EC61B-C696-2B1C-E60A-D86060E7F2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08832"/>
            <a:ext cx="1306488" cy="74998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3CAE0-EA2D-4A0E-8192-16864B4AD4A3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3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90011-60E7-464F-8B81-5E949D053446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11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6E31-3800-4097-9244-946655DDB67F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5650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84FF2-F6E8-4E80-AC83-4C9F96818540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288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8F2A-0449-47DF-88ED-F54E788814F9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8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C734D62-AD71-48A9-BD80-A84394BC4130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81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8E3A36F-6BD1-4AEA-AD67-42A612138BC9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7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E17F82AB-EDAB-4856-B3DE-34E341DA926F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lang="ja-JP" altLang="en-US" dirty="0"/>
            </a:lvl1pPr>
            <a:lvl2pPr>
              <a:defRPr lang="ja-JP" altLang="en-US" dirty="0"/>
            </a:lvl2pPr>
            <a:lvl3pPr>
              <a:defRPr lang="ja-JP" altLang="en-US" dirty="0"/>
            </a:lvl3pPr>
            <a:lvl4pPr>
              <a:defRPr lang="ja-JP" altLang="en-US" dirty="0"/>
            </a:lvl4pPr>
            <a:lvl5pPr>
              <a:defRPr lang="en-US" dirty="0"/>
            </a:lvl5pPr>
            <a:extLst/>
          </a:lstStyle>
          <a:p>
            <a:pPr lvl="0" eaLnBrk="1" latinLnBrk="0" hangingPunct="1"/>
            <a:r>
              <a:rPr lang="ja-JP" altLang="en-US" dirty="0"/>
              <a:t>マスター テキストの書式設定</a:t>
            </a:r>
          </a:p>
          <a:p>
            <a:pPr lvl="1" eaLnBrk="1" latinLnBrk="0" hangingPunct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 eaLnBrk="1" latinLnBrk="0" hangingPunct="1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 eaLnBrk="1" latinLnBrk="0" hangingPunct="1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 eaLnBrk="1" latinLnBrk="0" hangingPunct="1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kumimoji="0" 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D1FD-2A9C-419A-94D1-065E6D9F796C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89D7-2311-492B-B18E-BFAB222F8D01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454B-BAE7-4E0C-890A-C4EEF4315F3E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8D7B9-6195-4DDD-918E-375B0A47F551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対角する 2 つの角を丸めた四角形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DC061E7-0045-4237-9D33-8CFA7BC10105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84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1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FEA65-84B6-406B-97BE-518B0ACC3E2A}" type="datetime1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D2336-A742-45E7-9F2A-C3CE94486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8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>
                <a:latin typeface="Mistral" panose="03090702030407020403" pitchFamily="66" charset="0"/>
              </a:rPr>
              <a:t>ELTON </a:t>
            </a:r>
            <a:endParaRPr kumimoji="1" lang="ja-JP" altLang="en-US" dirty="0">
              <a:latin typeface="Mistral" panose="03090702030407020403" pitchFamily="66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19672" y="2819400"/>
            <a:ext cx="7074162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latin typeface="Calligraph421 BT" panose="03060702050402020204" pitchFamily="66" charset="0"/>
              </a:rPr>
              <a:t> </a:t>
            </a:r>
          </a:p>
          <a:p>
            <a:r>
              <a:rPr lang="ja-JP" altLang="en-US" dirty="0">
                <a:solidFill>
                  <a:schemeClr val="bg1">
                    <a:lumMod val="25000"/>
                  </a:schemeClr>
                </a:solidFill>
              </a:rPr>
              <a:t>データ抽出</a:t>
            </a:r>
            <a:r>
              <a:rPr lang="en-US" altLang="ja-JP" dirty="0">
                <a:solidFill>
                  <a:schemeClr val="bg1">
                    <a:lumMod val="25000"/>
                  </a:schemeClr>
                </a:solidFill>
              </a:rPr>
              <a:t>/</a:t>
            </a:r>
            <a:r>
              <a:rPr lang="ja-JP" altLang="en-US" dirty="0">
                <a:solidFill>
                  <a:schemeClr val="bg1">
                    <a:lumMod val="25000"/>
                  </a:schemeClr>
                </a:solidFill>
              </a:rPr>
              <a:t>変換</a:t>
            </a:r>
            <a:r>
              <a:rPr lang="en-US" altLang="ja-JP" dirty="0">
                <a:solidFill>
                  <a:schemeClr val="bg1">
                    <a:lumMod val="25000"/>
                  </a:schemeClr>
                </a:solidFill>
              </a:rPr>
              <a:t>/</a:t>
            </a:r>
            <a:r>
              <a:rPr lang="ja-JP" altLang="en-US" dirty="0">
                <a:solidFill>
                  <a:schemeClr val="bg1">
                    <a:lumMod val="25000"/>
                  </a:schemeClr>
                </a:solidFill>
              </a:rPr>
              <a:t>ロード</a:t>
            </a:r>
            <a:endParaRPr lang="en-US" altLang="ja-JP" dirty="0">
              <a:solidFill>
                <a:schemeClr val="bg1">
                  <a:lumMod val="25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25000"/>
                  </a:schemeClr>
                </a:solidFill>
              </a:rPr>
              <a:t>および正規化のフレームワーク</a:t>
            </a:r>
            <a:r>
              <a:rPr lang="en-US" altLang="ja-JP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  <a:p>
            <a:endParaRPr kumimoji="1" lang="ja-JP" altLang="en-US" dirty="0">
              <a:latin typeface="Calligraph421 BT" panose="03060702050402020204" pitchFamily="66" charset="0"/>
            </a:endParaRPr>
          </a:p>
        </p:txBody>
      </p:sp>
      <p:pic>
        <p:nvPicPr>
          <p:cNvPr id="2051" name="Picture 3" descr="C:\Users\amit\Desktop\Tmp Stuff\Logo247211.gif"/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864168"/>
            <a:ext cx="2101840" cy="792088"/>
          </a:xfrm>
          <a:prstGeom prst="rect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262CB8-6C0B-42AE-C8AD-B606019828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36712"/>
            <a:ext cx="2214352" cy="109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06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91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92500"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サポートされているプラットフォーム：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3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現在サポートされているプラットフォームは次のとおりです：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marL="1088136" lvl="2" indent="-457200">
              <a:buFont typeface="+mj-lt"/>
              <a:buAutoNum type="arabicPeriod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クラウドベース：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marL="1453896" lvl="4" indent="-457200"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SQL Server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を含む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Microsoft Windows</a:t>
            </a:r>
          </a:p>
          <a:p>
            <a:pPr marL="1453896" lvl="4" indent="-457200"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MySQL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などを含む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Linux</a:t>
            </a:r>
          </a:p>
          <a:p>
            <a:pPr marL="1453896" lvl="4" indent="-457200">
              <a:buFont typeface="Wingdings" panose="05000000000000000000" pitchFamily="2" charset="2"/>
              <a:buChar char="ü"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marL="1088136" lvl="2" indent="-457200">
              <a:buFont typeface="+mj-lt"/>
              <a:buAutoNum type="arabicPeriod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お客様のデータセンターベース：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>
              <a:buFont typeface="Wingdings" panose="05000000000000000000" pitchFamily="2" charset="2"/>
              <a:buChar char="ü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SQL Server, MySQL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を含む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Microsoft Windows 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Sybase, MySQL, SQL Server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を含む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Linux with </a:t>
            </a:r>
          </a:p>
          <a:p>
            <a:pPr lvl="1"/>
            <a:endParaRPr kumimoji="1" lang="en-US" altLang="ja-JP" dirty="0"/>
          </a:p>
          <a:p>
            <a:pPr marL="1088136" lvl="2" indent="-457200">
              <a:buFont typeface="+mj-lt"/>
              <a:buAutoNum type="arabicPeriod"/>
            </a:pPr>
            <a:endParaRPr kumimoji="1" lang="en-US" altLang="ja-JP" dirty="0"/>
          </a:p>
          <a:p>
            <a:pPr lvl="1"/>
            <a:endParaRPr kumimoji="1" lang="en-US" altLang="ja-JP" dirty="0"/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34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33732"/>
            <a:ext cx="8424936" cy="4587557"/>
          </a:xfrm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91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70000" lnSpcReduction="20000"/>
          </a:bodyPr>
          <a:lstStyle/>
          <a:p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性能諸元：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3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プラットフォーム：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Windows Server 2012 R2</a:t>
            </a:r>
          </a:p>
          <a:p>
            <a:pPr lvl="1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RDBMS: MS 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Sql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Server 2012</a:t>
            </a:r>
          </a:p>
          <a:p>
            <a:pPr lvl="1"/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Intel Xeon E5-2420</a:t>
            </a:r>
            <a:r>
              <a:rPr kumimoji="1" lang="ja-JP" alt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2.19 GHz</a:t>
            </a:r>
            <a:r>
              <a:rPr kumimoji="1" lang="ja-JP" alt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、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シングル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CPU</a:t>
            </a:r>
          </a:p>
          <a:p>
            <a:pPr lvl="1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200,000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レコードのデータに対し、以下のバッチ処理に要する時間は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分以下：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データ抽出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ロード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様々なマッピングを使用して、約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20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フィールドを変換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重複削除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合理化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Java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コーヒーを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１杯飲む間に、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100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万レコードを抽出し処理することができます！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dirty="0"/>
          </a:p>
          <a:p>
            <a:pPr lvl="1"/>
            <a:endParaRPr kumimoji="1" lang="en-US" altLang="ja-JP" dirty="0"/>
          </a:p>
          <a:p>
            <a:pPr marL="1088136" lvl="2" indent="-457200">
              <a:buFont typeface="+mj-lt"/>
              <a:buAutoNum type="arabicPeriod"/>
            </a:pPr>
            <a:endParaRPr kumimoji="1" lang="en-US" altLang="ja-JP" dirty="0"/>
          </a:p>
          <a:p>
            <a:pPr lvl="1"/>
            <a:endParaRPr kumimoji="1" lang="en-US" altLang="ja-JP" dirty="0"/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747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93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85000" lnSpcReduction="20000"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お客様：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3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様々な国のお客様の一部をご紹介します：</a:t>
            </a:r>
            <a:endParaRPr kumimoji="1"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以下を含む複数国に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ELTON</a:t>
            </a:r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を導入した、ヨーロッパの大手金融サービス会社：</a:t>
            </a:r>
            <a:endParaRPr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日本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香港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タイ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インドネシア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kumimoji="1"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日本を拠点しビッグデータ分析に重点を置く、医薬品研究会社</a:t>
            </a:r>
            <a:endParaRPr kumimoji="1"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kumimoji="1"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インドのソフトウェア開発会社</a:t>
            </a:r>
            <a:endParaRPr kumimoji="1"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dirty="0"/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897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7824" y="1412776"/>
            <a:ext cx="8178976" cy="4478950"/>
          </a:xfrm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88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77500" lnSpcReduction="20000"/>
          </a:bodyPr>
          <a:lstStyle/>
          <a:p>
            <a:r>
              <a:rPr lang="en-US" altLang="ja-JP" u="sng" dirty="0">
                <a:latin typeface="Segoe Print" panose="02000600000000000000" pitchFamily="2" charset="0"/>
              </a:rPr>
              <a:t>ELTON on Cloud:</a:t>
            </a:r>
            <a:endParaRPr lang="en-US" altLang="ja-JP" dirty="0">
              <a:latin typeface="Segoe Print" panose="02000600000000000000" pitchFamily="2" charset="0"/>
            </a:endParaRPr>
          </a:p>
          <a:p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強力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柔軟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費用対効果が高い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スタンドアロンまたはクラウドバージョン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529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412776"/>
            <a:ext cx="8507288" cy="4587557"/>
          </a:xfrm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88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/>
          </a:bodyPr>
          <a:lstStyle/>
          <a:p>
            <a:r>
              <a:rPr lang="en-US" altLang="ja-JP" u="sng" dirty="0">
                <a:latin typeface="Segoe Print" panose="02000600000000000000" pitchFamily="2" charset="0"/>
              </a:rPr>
              <a:t>ELTON on Cloud:</a:t>
            </a:r>
            <a:endParaRPr lang="en-US" altLang="ja-JP" dirty="0">
              <a:latin typeface="Segoe Print" panose="02000600000000000000" pitchFamily="2" charset="0"/>
            </a:endParaRPr>
          </a:p>
          <a:p>
            <a:pPr lvl="3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3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 algn="ctr"/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詳しくは弊社までお問い合わせください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5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bg2"/>
              </a:gs>
              <a:gs pos="91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u="sng" dirty="0">
                <a:latin typeface="Segoe Print" panose="02000600000000000000" pitchFamily="2" charset="0"/>
              </a:rPr>
              <a:t>ELTON</a:t>
            </a:r>
            <a:r>
              <a:rPr lang="ja-JP" altLang="en-US" sz="2600" u="sng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とは</a:t>
            </a:r>
            <a:r>
              <a:rPr lang="en-US" altLang="ja-JP" sz="2600" u="sng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l"/>
            </a:pP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ELTON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は企業を支援する柔軟な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ETL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ツールです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内部または外部の様々なデータソースにプラグイン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関連するデータを抽出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データを変換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さらに正規化して統合データベースに格納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次のページでは、様々なソースからデータを取り出して、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全体的に一貫性を持たせて統合する際に、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企業が直面する典型的な課題について説明します。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marL="411480" lvl="1" indent="0">
              <a:buNone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82072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bg2"/>
              </a:gs>
              <a:gs pos="91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問題点</a:t>
            </a:r>
            <a:r>
              <a:rPr lang="en-US" altLang="ja-JP" dirty="0"/>
              <a:t>:</a:t>
            </a:r>
          </a:p>
          <a:p>
            <a:pPr>
              <a:buFont typeface="Wingdings" panose="05000000000000000000" pitchFamily="2" charset="2"/>
              <a:buChar char="l"/>
            </a:pPr>
            <a:endParaRPr kumimoji="1" lang="en-US" altLang="ja-JP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複数のデータソース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データソースごとに異なるデータフォーマット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固定長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CSV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（カンマ区切りファイル）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区切り文字が異なるファイル（タブ、パイプなど）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名前と値のペア（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Json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)</a:t>
            </a:r>
          </a:p>
          <a:p>
            <a:pPr lvl="3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ヘッダー／コメント付きファイル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EBCDICを含む異なる文字セット（Shift-JIS、UTF-8、ASCIIなど）</a:t>
            </a:r>
            <a:br>
              <a:rPr lang="ja-JP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21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>
              <a:buFont typeface="Wingdings" panose="05000000000000000000" pitchFamily="2" charset="2"/>
              <a:buChar char="l"/>
            </a:pPr>
            <a:r>
              <a:rPr lang="ja-JP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複数の言語（英語、日本語、タイ語など）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9878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bg2">
                  <a:lumMod val="29000"/>
                  <a:lumOff val="71000"/>
                </a:schemeClr>
              </a:gs>
              <a:gs pos="93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70000" lnSpcReduction="20000"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問題</a:t>
            </a:r>
            <a:r>
              <a:rPr kumimoji="1" lang="en-US" altLang="ja-JP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 marL="0" indent="0">
              <a:buNone/>
            </a:pP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は複合化しています。なぜなら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各ソースには異なるデータマッピング規則があります</a:t>
            </a:r>
            <a:endParaRPr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例えば</a:t>
            </a:r>
            <a:r>
              <a:rPr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:</a:t>
            </a:r>
          </a:p>
          <a:p>
            <a:pPr lvl="3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ソース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A: </a:t>
            </a:r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男性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=&gt; ‘M’</a:t>
            </a:r>
            <a:r>
              <a:rPr lang="ja-JP" altLang="en-US" sz="2300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、</a:t>
            </a:r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女性 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=&gt; ‘F’</a:t>
            </a:r>
          </a:p>
          <a:p>
            <a:pPr lvl="3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ソース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B: </a:t>
            </a:r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男性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=&gt; ‘1’</a:t>
            </a:r>
            <a:r>
              <a:rPr lang="ja-JP" altLang="en-US" sz="2300" dirty="0" err="1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、</a:t>
            </a:r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女性 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=&gt; ‘2’</a:t>
            </a:r>
          </a:p>
          <a:p>
            <a:pPr lvl="3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など・・・</a:t>
            </a:r>
            <a:endParaRPr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endParaRPr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一部のソースでは、複数のフィールドが結合されています</a:t>
            </a:r>
            <a:br>
              <a:rPr lang="en-US" altLang="ja-JP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（住所全体を１つのフィールドに入れるなど）</a:t>
            </a:r>
            <a:endParaRPr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また、いくつかのソースでは、単一のデータポイントを複数のフィールドに</a:t>
            </a:r>
            <a:br>
              <a:rPr lang="en-US" altLang="ja-JP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分割しています</a:t>
            </a:r>
            <a:br>
              <a:rPr lang="en-US" altLang="ja-JP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sz="29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（電話番号を国コード、エリアコード、電話番号に分割するなど）</a:t>
            </a:r>
            <a:endParaRPr lang="en-US" altLang="ja-JP" sz="29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4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0364" y="1412776"/>
            <a:ext cx="8363272" cy="4587557"/>
          </a:xfrm>
          <a:gradFill>
            <a:gsLst>
              <a:gs pos="0">
                <a:schemeClr val="bg2"/>
              </a:gs>
              <a:gs pos="95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85000" lnSpcReduction="20000"/>
          </a:bodyPr>
          <a:lstStyle/>
          <a:p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そして</a:t>
            </a:r>
            <a:endParaRPr kumimoji="1" lang="en-US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問題はさらに悪化します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なぜなら、データの品質に次のような問題があるからです：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同じデータセット内での重複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同じソースからの複数のデータセット間での重複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異なるソースからのデータセット間での重複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また、次のようなデータ管理上の問題もあります：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複数のソースからの複数フィードの監査証跡と履歴の管理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トラブルシューティングと問題追跡。特にボリュームが非常に大きくなった場合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72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88000">
                <a:schemeClr val="bg2"/>
              </a:gs>
              <a:gs pos="0">
                <a:schemeClr val="bg2"/>
              </a:gs>
              <a:gs pos="10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そして最後に、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b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新しいデータソースは、どのようなものでも、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オンボーディングに時間と費用がかかります。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そして、ほとんどの場合、標準的な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ETL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製品の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ライセンス費用は極めて高価です。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053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89000">
                <a:schemeClr val="bg2"/>
              </a:gs>
              <a:gs pos="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ビッグデータへの影響：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関連する問題として、多くの企業が、ビッグデータ分析に十分な量のデータを収集することが困難であることに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気づいているということです。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できるだけ大量のデータを最短時間で収集することが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極めて重要になります。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3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dk1">
                  <a:satMod val="103000"/>
                  <a:lumMod val="102000"/>
                  <a:tint val="94000"/>
                </a:schemeClr>
              </a:gs>
              <a:gs pos="90000">
                <a:schemeClr val="bg2"/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ソリューション：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ELTON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は、前述のすべての問題を単一のパッケージで解決するために、次の幅広い機能を提供します：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抽出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</a:p>
          <a:p>
            <a:pPr lvl="6"/>
            <a:r>
              <a:rPr lang="ja-JP" altLang="en-US" sz="2000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複数のソースの、複数のフォーマットから</a:t>
            </a:r>
            <a:endParaRPr lang="en-US" altLang="ja-JP" sz="2000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ロード</a:t>
            </a:r>
            <a:r>
              <a:rPr lang="en-US" altLang="ja-JP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</a:p>
          <a:p>
            <a:pPr lvl="6"/>
            <a:r>
              <a:rPr lang="ja-JP" altLang="en-US" sz="2000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大容量データを高スループット、低レイテンシで</a:t>
            </a:r>
            <a:endParaRPr lang="en-US" altLang="ja-JP" sz="2000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変換</a:t>
            </a:r>
            <a:endParaRPr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6"/>
            <a:r>
              <a:rPr lang="ja-JP" altLang="en-US" sz="2000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強力で柔軟な、ルールベースの設定を使用</a:t>
            </a:r>
            <a:endParaRPr lang="en-US" altLang="ja-JP" sz="2000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4"/>
            <a:r>
              <a:rPr lang="ja-JP" altLang="en-US" sz="2300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正規化</a:t>
            </a:r>
            <a:endParaRPr lang="en-US" altLang="ja-JP" sz="2300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6"/>
            <a:r>
              <a:rPr lang="ja-JP" altLang="en-US" sz="2000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最後に、標準の一貫したデータストレージに正規化</a:t>
            </a:r>
            <a:endParaRPr lang="en-US" altLang="ja-JP" sz="2000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691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dirty="0"/>
              <a:t>ELTON on Cloud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bg2"/>
              </a:gs>
              <a:gs pos="9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txBody>
          <a:bodyPr>
            <a:normAutofit fontScale="92500" lnSpcReduction="20000"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ソリューション：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3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その他の優れた特徴：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新しいデータソースのオンボーディング時間が極めて短い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r>
              <a:rPr lang="ja-JP" altLang="en-US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システムの複雑さにもよるが、数時間ほどで完了</a:t>
            </a:r>
            <a:endParaRPr lang="en-US" altLang="ja-JP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複雑なデータ変換を可能にするルール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r>
              <a:rPr lang="ja-JP" altLang="en-US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最も重要な機能の一つとして、適切な構成ルールを設定するだけで、複雑な変換が可能</a:t>
            </a:r>
            <a:endParaRPr lang="en-US" altLang="ja-JP" dirty="0">
              <a:solidFill>
                <a:schemeClr val="tx1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3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膨大なデータに対応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5"/>
            <a:r>
              <a:rPr lang="ja-JP" altLang="en-US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膨大なデータをロードして、最小時間で変換することが可能。</a:t>
            </a:r>
            <a:br>
              <a:rPr lang="en-US" altLang="ja-JP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</a:br>
            <a:r>
              <a:rPr lang="ja-JP" altLang="en-US" dirty="0">
                <a:solidFill>
                  <a:schemeClr val="tx1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（プレゼンテーションの最後に、実際の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性能諸元があります）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  <a:p>
            <a:pPr lvl="1"/>
            <a:endParaRPr kumimoji="1" lang="en-US" altLang="ja-JP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en-US" altLang="ja-JP" dirty="0"/>
          </a:p>
          <a:p>
            <a:pPr lvl="2"/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106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コロジー">
  <a:themeElements>
    <a:clrScheme name="Custom 6">
      <a:dk1>
        <a:srgbClr val="DFE3E5"/>
      </a:dk1>
      <a:lt1>
        <a:srgbClr val="42BA97"/>
      </a:lt1>
      <a:dk2>
        <a:srgbClr val="F2F2F2"/>
      </a:dk2>
      <a:lt2>
        <a:srgbClr val="FFFFFF"/>
      </a:lt2>
      <a:accent1>
        <a:srgbClr val="65747C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エコロジー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1545</TotalTime>
  <Words>924</Words>
  <Application>Microsoft Office PowerPoint</Application>
  <PresentationFormat>On-screen Show (4:3)</PresentationFormat>
  <Paragraphs>193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Calligraph421 BT</vt:lpstr>
      <vt:lpstr>Meiryo UI</vt:lpstr>
      <vt:lpstr>Arial</vt:lpstr>
      <vt:lpstr>Calibri</vt:lpstr>
      <vt:lpstr>Calibri Light</vt:lpstr>
      <vt:lpstr>Century Gothic</vt:lpstr>
      <vt:lpstr>Mistral</vt:lpstr>
      <vt:lpstr>Rockwell</vt:lpstr>
      <vt:lpstr>Segoe Print</vt:lpstr>
      <vt:lpstr>Wingdings</vt:lpstr>
      <vt:lpstr>Wingdings 2</vt:lpstr>
      <vt:lpstr>エコロジー</vt:lpstr>
      <vt:lpstr>Custom Design</vt:lpstr>
      <vt:lpstr>ELTON 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  <vt:lpstr>ELTON on Cloud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ELTN</dc:title>
  <dc:creator>Amit Thakur</dc:creator>
  <cp:lastModifiedBy>A Thakur</cp:lastModifiedBy>
  <cp:revision>128</cp:revision>
  <dcterms:created xsi:type="dcterms:W3CDTF">2017-04-19T08:15:47Z</dcterms:created>
  <dcterms:modified xsi:type="dcterms:W3CDTF">2025-07-02T09:11:22Z</dcterms:modified>
</cp:coreProperties>
</file>